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1" r:id="rId3"/>
    <p:sldId id="285" r:id="rId4"/>
    <p:sldId id="283" r:id="rId5"/>
    <p:sldId id="287" r:id="rId6"/>
    <p:sldId id="294" r:id="rId7"/>
    <p:sldId id="286" r:id="rId8"/>
    <p:sldId id="289" r:id="rId9"/>
    <p:sldId id="291" r:id="rId10"/>
    <p:sldId id="296" r:id="rId11"/>
    <p:sldId id="298" r:id="rId12"/>
    <p:sldId id="297" r:id="rId13"/>
    <p:sldId id="299" r:id="rId14"/>
    <p:sldId id="290" r:id="rId15"/>
    <p:sldId id="295" r:id="rId16"/>
    <p:sldId id="288" r:id="rId17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jf open 粉圓 1.1" panose="020F0500000000000000" pitchFamily="34" charset="-120"/>
      <p:regular r:id="rId23"/>
    </p:embeddedFont>
    <p:embeddedFont>
      <p:font typeface="Ubuntu" panose="02020500000000000000" charset="0"/>
      <p:bold r:id="rId24"/>
      <p:boldItalic r:id="rId25"/>
    </p:embeddedFont>
    <p:embeddedFont>
      <p:font typeface="激燃體 1.3 Black" panose="020B0A00000000000000" pitchFamily="34" charset="-120"/>
      <p:bold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hbhEhXKTSD6V75ik4X8ae/TcS5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BC9D"/>
    <a:srgbClr val="619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4FFFF3-AD38-4727-BA6A-636747385C40}">
  <a:tblStyle styleId="{3A4FFFF3-AD38-4727-BA6A-636747385C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005" autoAdjust="0"/>
  </p:normalViewPr>
  <p:slideViewPr>
    <p:cSldViewPr snapToGrid="0">
      <p:cViewPr varScale="1">
        <p:scale>
          <a:sx n="40" d="100"/>
          <a:sy n="40" d="100"/>
        </p:scale>
        <p:origin x="129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上圖為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102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年升學狀況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，下圖為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106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年升學狀況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有關升學率和就業情況，大部分的高中生還是傾向於升學為主，升學率占比較重的也是在升公私立大學這兩塊，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從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102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~109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年的畢業生人數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普通科公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私立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下降</a:t>
            </a:r>
            <a:r>
              <a:rPr lang="en-US" altLang="zh-TW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12.6%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，從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102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~106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年的傳產就業率也相對提升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5~10%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，因此導致更多的學生選擇就業而不是繼續升學，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在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107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年之後升學率有逐漸提升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3~5%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，分別在電機電子、海事和動力機械等產業，這也說明產業的轉型越來越迅速，開始朝著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AI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、動力機械等相關產業進行發展。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3" name="Google Shape;3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5625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上圖為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109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年公立升學方向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，下圖為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109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年私立升學方向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從圖中可以看到，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私立高中生大多傾向於專業科群，像是餐飲、電機與電子群、動力機械等科系，並在升大學時前往私立大學的占比較重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6~7</a:t>
            </a:r>
            <a:r>
              <a:rPr lang="zh-TW" altLang="zh-TW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成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公立高中生則是傾向於普通科居多，反而是在升大學時才決定未來的方向，而在升大學時前往公私立大學的占比相較於私立則是接近一半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成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2977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上圖為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102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年未升學狀況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，下圖為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105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年未升學狀況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有關未升學的狀況，對於高中生的比率相對來說較少，從中發現多數未選擇升學的人是直接進行軍中服役，少數則有準備補習並重新考取大學的人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2%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，從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102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~105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年選擇海事群的專業科系在軍中服役的比率大幅提升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15~20%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，原因可能是本身的專業性質在未來走向軍中的概率相當高，從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102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~109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年私立高中生需要工作而未找到的比率也逐漸提升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2~10%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，原因可能是學歷上程度不夠再加上經濟不景氣等因素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3" name="Google Shape;3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3877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3" name="Google Shape;3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1599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9050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0548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451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085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920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3872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本研究將從下列的資料進行分析</a:t>
            </a:r>
            <a:r>
              <a:rPr lang="en-US" altLang="zh-TW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1.</a:t>
            </a:r>
            <a:r>
              <a:rPr lang="zh-TW" altLang="en-US" dirty="0"/>
              <a:t>高中生升學情況：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https://data.gov.tw/dataset/9625 (</a:t>
            </a:r>
            <a:r>
              <a:rPr lang="zh-TW" altLang="en-US" dirty="0"/>
              <a:t>按設立別分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https://data.gov.tw/dataset/9628 (</a:t>
            </a:r>
            <a:r>
              <a:rPr lang="zh-TW" altLang="en-US" dirty="0"/>
              <a:t>按縣市別分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https://data.gov.tw/dataset/9631 (</a:t>
            </a:r>
            <a:r>
              <a:rPr lang="zh-TW" altLang="en-US" dirty="0"/>
              <a:t>按群別分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2.</a:t>
            </a:r>
            <a:r>
              <a:rPr lang="zh-TW" altLang="en-US" dirty="0"/>
              <a:t>高中生就業情況：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https://data.gov.tw/dataset/9626 (</a:t>
            </a:r>
            <a:r>
              <a:rPr lang="zh-TW" altLang="en-US" dirty="0"/>
              <a:t>按設立別分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https://data.gov.tw/dataset/9629 (</a:t>
            </a:r>
            <a:r>
              <a:rPr lang="zh-TW" altLang="en-US" dirty="0"/>
              <a:t>按縣市別分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https://data.gov.tw/dataset/9632 (</a:t>
            </a:r>
            <a:r>
              <a:rPr lang="zh-TW" altLang="en-US" dirty="0"/>
              <a:t>按群別分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3.</a:t>
            </a:r>
            <a:r>
              <a:rPr lang="zh-TW" altLang="en-US" dirty="0"/>
              <a:t>高中生未升學與未就業情況：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https://data.gov.tw/dataset/9627 (</a:t>
            </a:r>
            <a:r>
              <a:rPr lang="zh-TW" altLang="en-US" dirty="0"/>
              <a:t>按設立別分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https://data.gov.tw/dataset/9630 (</a:t>
            </a:r>
            <a:r>
              <a:rPr lang="zh-TW" altLang="en-US" dirty="0"/>
              <a:t>按縣市別分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https://data.gov.tw/dataset/9633 (</a:t>
            </a:r>
            <a:r>
              <a:rPr lang="zh-TW" altLang="en-US" dirty="0"/>
              <a:t>按群別分</a:t>
            </a:r>
            <a:r>
              <a:rPr lang="en-US" altLang="zh-TW" dirty="0"/>
              <a:t>)</a:t>
            </a:r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258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1853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本研究將針對以下幾個方面進行探討：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1.</a:t>
            </a:r>
            <a:r>
              <a:rPr lang="zh-TW" altLang="en-US" dirty="0"/>
              <a:t>升學率：調查高級中等學校應屆畢業生的升學率，並分析其變化趨勢。比較不同學校、不同地區的升學率，並探討可能的影響因素。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2.</a:t>
            </a:r>
            <a:r>
              <a:rPr lang="zh-TW" altLang="en-US" dirty="0"/>
              <a:t>升學方向：調查高級中等學校應屆畢業生升學的主要方向，例如大學、專科學校、技術學院等，並分析不同方向的就業前景和發展潛力。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3.</a:t>
            </a:r>
            <a:r>
              <a:rPr lang="zh-TW" altLang="en-US" dirty="0"/>
              <a:t>就業情況：調查高級中等學校畢業生的就業情況，包括就業率、薪資水平等，並分析不同專業、不同學歷的就業情況。</a:t>
            </a:r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7007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3526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依照資料收集、資料前處理、數據轉換、資料可視化、數據分析這些步驟來進行，資料來源是來自政府資料開放平台，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我們先將原始資料集進行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UTF-8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編碼轉換，再進行資料前處理，過濾不需要的資訊和選取重要的資訊，例如：畢業生人數、升學率、就業率等資訊，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接著將整理好的資料透過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Tableau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可視化工具進行展示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最後將分析後的結果進行統整。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1597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aaata.github.io/DSP/test2.html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daaata.github.io/DSP/test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-3321704" y="-3935391"/>
            <a:ext cx="7835660" cy="7870782"/>
            <a:chOff x="1813" y="0"/>
            <a:chExt cx="809173" cy="812800"/>
          </a:xfrm>
        </p:grpSpPr>
        <p:sp>
          <p:nvSpPr>
            <p:cNvPr id="85" name="Google Shape;85;p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9B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"/>
          <p:cNvGrpSpPr/>
          <p:nvPr/>
        </p:nvGrpSpPr>
        <p:grpSpPr>
          <a:xfrm>
            <a:off x="14480994" y="3158114"/>
            <a:ext cx="8518024" cy="8556205"/>
            <a:chOff x="1813" y="0"/>
            <a:chExt cx="809173" cy="812800"/>
          </a:xfrm>
        </p:grpSpPr>
        <p:sp>
          <p:nvSpPr>
            <p:cNvPr id="88" name="Google Shape;88;p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375103">
            <a:off x="10600208" y="1214198"/>
            <a:ext cx="1315811" cy="179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7420788">
            <a:off x="15830851" y="761504"/>
            <a:ext cx="811074" cy="1300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"/>
          <p:cNvGrpSpPr/>
          <p:nvPr/>
        </p:nvGrpSpPr>
        <p:grpSpPr>
          <a:xfrm>
            <a:off x="838200" y="4765959"/>
            <a:ext cx="9926999" cy="3822585"/>
            <a:chOff x="0" y="-712010"/>
            <a:chExt cx="13236000" cy="5096780"/>
          </a:xfrm>
        </p:grpSpPr>
        <p:sp>
          <p:nvSpPr>
            <p:cNvPr id="93" name="Google Shape;93;p1"/>
            <p:cNvSpPr txBox="1"/>
            <p:nvPr/>
          </p:nvSpPr>
          <p:spPr>
            <a:xfrm>
              <a:off x="0" y="1060784"/>
              <a:ext cx="13236000" cy="3323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90000"/>
                </a:lnSpc>
              </a:pPr>
              <a:r>
                <a:rPr lang="zh-TW" altLang="en-US" sz="9000" b="1" dirty="0">
                  <a:solidFill>
                    <a:srgbClr val="F28383"/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高級中等學校應屆畢業生升學情形</a:t>
              </a:r>
              <a:endParaRPr sz="9000" dirty="0">
                <a:solidFill>
                  <a:srgbClr val="F28383"/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</a:endParaRPr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81280" y="-712010"/>
              <a:ext cx="10065300" cy="1772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US" altLang="zh-TW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Data Science Principles with Applications on Educational Data</a:t>
              </a:r>
            </a:p>
            <a:p>
              <a:pPr lvl="0">
                <a:lnSpc>
                  <a:spcPct val="120000"/>
                </a:lnSpc>
              </a:pPr>
              <a:r>
                <a:rPr lang="en-US" altLang="zh-TW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GROUP PROJECT PROPOSAL</a:t>
              </a:r>
              <a:endParaRPr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</a:endParaRPr>
            </a:p>
          </p:txBody>
        </p:sp>
      </p:grpSp>
      <p:pic>
        <p:nvPicPr>
          <p:cNvPr id="95" name="Google Shape;95;p1"/>
          <p:cNvPicPr preferRelativeResize="0"/>
          <p:nvPr/>
        </p:nvPicPr>
        <p:blipFill rotWithShape="1">
          <a:blip r:embed="rId5">
            <a:alphaModFix/>
          </a:blip>
          <a:srcRect l="15004" r="16134" b="4743"/>
          <a:stretch/>
        </p:blipFill>
        <p:spPr>
          <a:xfrm>
            <a:off x="8688049" y="1180200"/>
            <a:ext cx="9310536" cy="724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94;p1">
            <a:extLst>
              <a:ext uri="{FF2B5EF4-FFF2-40B4-BE49-F238E27FC236}">
                <a16:creationId xmlns:a16="http://schemas.microsoft.com/office/drawing/2014/main" id="{71A28326-07D1-47DC-86B6-1A162AF6829A}"/>
              </a:ext>
            </a:extLst>
          </p:cNvPr>
          <p:cNvSpPr txBox="1"/>
          <p:nvPr/>
        </p:nvSpPr>
        <p:spPr>
          <a:xfrm>
            <a:off x="838200" y="8588545"/>
            <a:ext cx="7548974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TW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National Taipei University of Technology</a:t>
            </a:r>
            <a:r>
              <a:rPr lang="zh-TW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 </a:t>
            </a:r>
            <a:r>
              <a:rPr lang="en-US" altLang="zh-TW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Computer Science and Information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8"/>
          <p:cNvSpPr txBox="1"/>
          <p:nvPr/>
        </p:nvSpPr>
        <p:spPr>
          <a:xfrm>
            <a:off x="3666656" y="54789"/>
            <a:ext cx="10954687" cy="143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997"/>
              </a:lnSpc>
            </a:pPr>
            <a:r>
              <a:rPr lang="en-US" sz="8302" b="1" dirty="0"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Conclusion</a:t>
            </a:r>
          </a:p>
        </p:txBody>
      </p:sp>
      <p:pic>
        <p:nvPicPr>
          <p:cNvPr id="392" name="Google Shape;392;p18"/>
          <p:cNvPicPr preferRelativeResize="0"/>
          <p:nvPr/>
        </p:nvPicPr>
        <p:blipFill rotWithShape="1">
          <a:blip r:embed="rId3">
            <a:alphaModFix/>
          </a:blip>
          <a:srcRect l="4085" t="17643" r="53922" b="13920"/>
          <a:stretch/>
        </p:blipFill>
        <p:spPr>
          <a:xfrm flipH="1">
            <a:off x="13349330" y="13855"/>
            <a:ext cx="4814976" cy="441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3062C98-4662-4369-A94E-32E553D5CC6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61503" y="1396052"/>
            <a:ext cx="9848646" cy="428834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265FCCD3-0C0E-405D-82B6-ECBCD85AB70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509407" y="5908682"/>
            <a:ext cx="9848646" cy="420669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91E5A7F-CC45-4A67-8599-E2B991079DB5}"/>
              </a:ext>
            </a:extLst>
          </p:cNvPr>
          <p:cNvSpPr txBox="1"/>
          <p:nvPr/>
        </p:nvSpPr>
        <p:spPr>
          <a:xfrm>
            <a:off x="9144000" y="1794294"/>
            <a:ext cx="2214053" cy="389010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AFEA0DB-661C-4566-A279-4845A383E0EB}"/>
              </a:ext>
            </a:extLst>
          </p:cNvPr>
          <p:cNvSpPr txBox="1"/>
          <p:nvPr/>
        </p:nvSpPr>
        <p:spPr>
          <a:xfrm>
            <a:off x="9144000" y="6297160"/>
            <a:ext cx="2214053" cy="389010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3978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8"/>
          <p:cNvSpPr txBox="1"/>
          <p:nvPr/>
        </p:nvSpPr>
        <p:spPr>
          <a:xfrm>
            <a:off x="3666656" y="54789"/>
            <a:ext cx="10954687" cy="143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997"/>
              </a:lnSpc>
            </a:pPr>
            <a:r>
              <a:rPr lang="en-US" sz="8302" b="1" dirty="0"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Conclusion</a:t>
            </a:r>
          </a:p>
        </p:txBody>
      </p:sp>
      <p:pic>
        <p:nvPicPr>
          <p:cNvPr id="392" name="Google Shape;392;p18"/>
          <p:cNvPicPr preferRelativeResize="0"/>
          <p:nvPr/>
        </p:nvPicPr>
        <p:blipFill rotWithShape="1">
          <a:blip r:embed="rId3">
            <a:alphaModFix/>
          </a:blip>
          <a:srcRect l="4085" t="17643" r="53922" b="13920"/>
          <a:stretch/>
        </p:blipFill>
        <p:spPr>
          <a:xfrm flipH="1">
            <a:off x="13349330" y="13855"/>
            <a:ext cx="4814976" cy="441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8290DC-1844-4ECE-B48C-4D05F06EDB5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09406" y="1615049"/>
            <a:ext cx="9848645" cy="35457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E3CF86B-E46E-4DE3-9B75-16A456E31DE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509406" y="5420701"/>
            <a:ext cx="9848645" cy="408560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016FE58-79B6-447B-9312-F68EAFBD9874}"/>
              </a:ext>
            </a:extLst>
          </p:cNvPr>
          <p:cNvSpPr txBox="1"/>
          <p:nvPr/>
        </p:nvSpPr>
        <p:spPr>
          <a:xfrm>
            <a:off x="9195760" y="1987182"/>
            <a:ext cx="2162292" cy="315631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2148063-EBFD-4CC4-AA8F-3445F5E2E250}"/>
              </a:ext>
            </a:extLst>
          </p:cNvPr>
          <p:cNvSpPr txBox="1"/>
          <p:nvPr/>
        </p:nvSpPr>
        <p:spPr>
          <a:xfrm>
            <a:off x="5042189" y="1987182"/>
            <a:ext cx="2162292" cy="315631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CE0F75-1B80-42D4-A5BC-DB76E71AE281}"/>
              </a:ext>
            </a:extLst>
          </p:cNvPr>
          <p:cNvSpPr txBox="1"/>
          <p:nvPr/>
        </p:nvSpPr>
        <p:spPr>
          <a:xfrm>
            <a:off x="7131203" y="5885345"/>
            <a:ext cx="4226847" cy="362096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508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C2DA25DC-4992-4017-A256-45D7A0E91B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09406" y="5420701"/>
            <a:ext cx="9848644" cy="408560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2C3AC23-623F-4FE4-888C-1D297BF29D4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09406" y="1615049"/>
            <a:ext cx="9848644" cy="3528451"/>
          </a:xfrm>
          <a:prstGeom prst="rect">
            <a:avLst/>
          </a:prstGeom>
        </p:spPr>
      </p:pic>
      <p:sp>
        <p:nvSpPr>
          <p:cNvPr id="376" name="Google Shape;376;p18"/>
          <p:cNvSpPr txBox="1"/>
          <p:nvPr/>
        </p:nvSpPr>
        <p:spPr>
          <a:xfrm>
            <a:off x="3666656" y="54789"/>
            <a:ext cx="10954687" cy="143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997"/>
              </a:lnSpc>
            </a:pPr>
            <a:r>
              <a:rPr lang="en-US" sz="8302" b="1" dirty="0"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Conclusion</a:t>
            </a:r>
          </a:p>
        </p:txBody>
      </p:sp>
      <p:pic>
        <p:nvPicPr>
          <p:cNvPr id="392" name="Google Shape;392;p18"/>
          <p:cNvPicPr preferRelativeResize="0"/>
          <p:nvPr/>
        </p:nvPicPr>
        <p:blipFill rotWithShape="1">
          <a:blip r:embed="rId5">
            <a:alphaModFix/>
          </a:blip>
          <a:srcRect l="4085" t="17643" r="53922" b="13920"/>
          <a:stretch/>
        </p:blipFill>
        <p:spPr>
          <a:xfrm flipH="1">
            <a:off x="13349330" y="13855"/>
            <a:ext cx="4814976" cy="441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A9D6946-8D90-4776-8043-D06876EF2440}"/>
              </a:ext>
            </a:extLst>
          </p:cNvPr>
          <p:cNvSpPr txBox="1"/>
          <p:nvPr/>
        </p:nvSpPr>
        <p:spPr>
          <a:xfrm>
            <a:off x="2516497" y="1825757"/>
            <a:ext cx="2573088" cy="344709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EB2537C-FDF9-4D5B-85A6-91129D6B9D57}"/>
              </a:ext>
            </a:extLst>
          </p:cNvPr>
          <p:cNvSpPr txBox="1"/>
          <p:nvPr/>
        </p:nvSpPr>
        <p:spPr>
          <a:xfrm>
            <a:off x="2646324" y="5688197"/>
            <a:ext cx="2598536" cy="381811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2597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8"/>
          <p:cNvSpPr txBox="1"/>
          <p:nvPr/>
        </p:nvSpPr>
        <p:spPr>
          <a:xfrm>
            <a:off x="3666657" y="54789"/>
            <a:ext cx="10954687" cy="143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997"/>
              </a:lnSpc>
            </a:pPr>
            <a:r>
              <a:rPr lang="en-US" sz="8302" b="1" dirty="0"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Conclusion</a:t>
            </a:r>
          </a:p>
        </p:txBody>
      </p:sp>
      <p:pic>
        <p:nvPicPr>
          <p:cNvPr id="392" name="Google Shape;392;p18"/>
          <p:cNvPicPr preferRelativeResize="0"/>
          <p:nvPr/>
        </p:nvPicPr>
        <p:blipFill rotWithShape="1">
          <a:blip r:embed="rId3">
            <a:alphaModFix/>
          </a:blip>
          <a:srcRect l="4085" t="17643" r="53922" b="13920"/>
          <a:stretch/>
        </p:blipFill>
        <p:spPr>
          <a:xfrm flipH="1">
            <a:off x="13349330" y="13855"/>
            <a:ext cx="4814976" cy="441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>
            <a:hlinkClick r:id="rId4"/>
            <a:extLst>
              <a:ext uri="{FF2B5EF4-FFF2-40B4-BE49-F238E27FC236}">
                <a16:creationId xmlns:a16="http://schemas.microsoft.com/office/drawing/2014/main" id="{D4A498CF-94AE-45AA-9609-609D68CE8C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90" r="6231" b="55023"/>
          <a:stretch/>
        </p:blipFill>
        <p:spPr>
          <a:xfrm>
            <a:off x="551410" y="1735286"/>
            <a:ext cx="6230493" cy="810843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" name="圖片 2">
            <a:hlinkClick r:id="rId6"/>
            <a:extLst>
              <a:ext uri="{FF2B5EF4-FFF2-40B4-BE49-F238E27FC236}">
                <a16:creationId xmlns:a16="http://schemas.microsoft.com/office/drawing/2014/main" id="{8C59FCD3-FBEB-4F74-9070-461C1461C3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0370" y="1735286"/>
            <a:ext cx="6230493" cy="81000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892544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8"/>
          <p:cNvPicPr preferRelativeResize="0"/>
          <p:nvPr/>
        </p:nvPicPr>
        <p:blipFill rotWithShape="1">
          <a:blip r:embed="rId3">
            <a:alphaModFix/>
          </a:blip>
          <a:srcRect l="17247" t="5430" r="18851" b="4811"/>
          <a:stretch/>
        </p:blipFill>
        <p:spPr>
          <a:xfrm>
            <a:off x="-98175" y="4202425"/>
            <a:ext cx="6935726" cy="54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8"/>
          <p:cNvSpPr txBox="1"/>
          <p:nvPr/>
        </p:nvSpPr>
        <p:spPr>
          <a:xfrm>
            <a:off x="2566564" y="1271301"/>
            <a:ext cx="13155000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997"/>
              </a:lnSpc>
            </a:pPr>
            <a:r>
              <a:rPr lang="en-US" sz="9000" b="1" dirty="0">
                <a:solidFill>
                  <a:srgbClr val="F9B458"/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Workload and Role</a:t>
            </a:r>
          </a:p>
        </p:txBody>
      </p:sp>
      <p:graphicFrame>
        <p:nvGraphicFramePr>
          <p:cNvPr id="214" name="Google Shape;214;p8"/>
          <p:cNvGraphicFramePr/>
          <p:nvPr>
            <p:extLst>
              <p:ext uri="{D42A27DB-BD31-4B8C-83A1-F6EECF244321}">
                <p14:modId xmlns:p14="http://schemas.microsoft.com/office/powerpoint/2010/main" val="2024611923"/>
              </p:ext>
            </p:extLst>
          </p:nvPr>
        </p:nvGraphicFramePr>
        <p:xfrm>
          <a:off x="7012906" y="3850904"/>
          <a:ext cx="10246375" cy="4620600"/>
        </p:xfrm>
        <a:graphic>
          <a:graphicData uri="http://schemas.openxmlformats.org/drawingml/2006/table">
            <a:tbl>
              <a:tblPr>
                <a:noFill/>
                <a:tableStyleId>{3A4FFFF3-AD38-4727-BA6A-636747385C40}</a:tableStyleId>
              </a:tblPr>
              <a:tblGrid>
                <a:gridCol w="340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許哲維 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網頁製作、上台報告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林益均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資料分析、報告撰寫</a:t>
                      </a: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陳冠臻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網頁製作、上台報告</a:t>
                      </a: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谷軍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u="none" strike="noStrike" cap="none" dirty="0"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</a:rPr>
                        <a:t>資料分析、報告撰寫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662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8"/>
          <p:cNvPicPr preferRelativeResize="0"/>
          <p:nvPr/>
        </p:nvPicPr>
        <p:blipFill rotWithShape="1">
          <a:blip r:embed="rId3">
            <a:alphaModFix/>
          </a:blip>
          <a:srcRect l="17247" t="5430" r="18851" b="4811"/>
          <a:stretch/>
        </p:blipFill>
        <p:spPr>
          <a:xfrm>
            <a:off x="-98175" y="4202425"/>
            <a:ext cx="6935726" cy="54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8"/>
          <p:cNvSpPr txBox="1"/>
          <p:nvPr/>
        </p:nvSpPr>
        <p:spPr>
          <a:xfrm>
            <a:off x="2566564" y="1271301"/>
            <a:ext cx="13155000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997"/>
              </a:lnSpc>
            </a:pPr>
            <a:r>
              <a:rPr lang="en-US" sz="9000" b="1" dirty="0">
                <a:solidFill>
                  <a:srgbClr val="F9B458"/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Timeline</a:t>
            </a:r>
          </a:p>
        </p:txBody>
      </p:sp>
      <p:graphicFrame>
        <p:nvGraphicFramePr>
          <p:cNvPr id="214" name="Google Shape;214;p8"/>
          <p:cNvGraphicFramePr/>
          <p:nvPr>
            <p:extLst/>
          </p:nvPr>
        </p:nvGraphicFramePr>
        <p:xfrm>
          <a:off x="7012906" y="3850904"/>
          <a:ext cx="10246375" cy="4620600"/>
        </p:xfrm>
        <a:graphic>
          <a:graphicData uri="http://schemas.openxmlformats.org/drawingml/2006/table">
            <a:tbl>
              <a:tblPr>
                <a:noFill/>
                <a:tableStyleId>{3A4FFFF3-AD38-4727-BA6A-636747385C40}</a:tableStyleId>
              </a:tblPr>
              <a:tblGrid>
                <a:gridCol w="340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04/17~04/30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資料收集、資料清理和預處理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05/01~05/29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數據分析、結果評估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05/30~06/04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撰寫報告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1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06/05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u="none" strike="noStrike" cap="none" dirty="0">
                          <a:solidFill>
                            <a:srgbClr val="000000"/>
                          </a:solidFill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Ubuntu"/>
                          <a:sym typeface="Ubuntu"/>
                        </a:rPr>
                        <a:t>期末報告</a:t>
                      </a:r>
                      <a:endParaRPr sz="2800" u="none" strike="noStrike" cap="none" dirty="0">
                        <a:latin typeface="jf open 粉圓 1.1" panose="020F0500000000000000" pitchFamily="34" charset="-120"/>
                        <a:ea typeface="jf open 粉圓 1.1" panose="020F0500000000000000" pitchFamily="34" charset="-120"/>
                      </a:endParaRPr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629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13"/>
          <p:cNvGrpSpPr/>
          <p:nvPr/>
        </p:nvGrpSpPr>
        <p:grpSpPr>
          <a:xfrm>
            <a:off x="-2217778" y="-1744095"/>
            <a:ext cx="5520844" cy="5545590"/>
            <a:chOff x="1813" y="0"/>
            <a:chExt cx="809173" cy="812800"/>
          </a:xfrm>
        </p:grpSpPr>
        <p:sp>
          <p:nvSpPr>
            <p:cNvPr id="279" name="Google Shape;279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A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13"/>
          <p:cNvSpPr txBox="1"/>
          <p:nvPr/>
        </p:nvSpPr>
        <p:spPr>
          <a:xfrm>
            <a:off x="1485759" y="1213337"/>
            <a:ext cx="15073154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THANKS!</a:t>
            </a:r>
            <a:endParaRPr sz="12000" dirty="0">
              <a:solidFill>
                <a:schemeClr val="tx1">
                  <a:lumMod val="65000"/>
                  <a:lumOff val="35000"/>
                </a:schemeClr>
              </a:solidFill>
              <a:latin typeface="激燃體 1.3 Black" panose="020B0A00000000000000" pitchFamily="34" charset="-120"/>
              <a:ea typeface="激燃體 1.3 Black" panose="020B0A00000000000000" pitchFamily="34" charset="-120"/>
            </a:endParaRPr>
          </a:p>
        </p:txBody>
      </p:sp>
      <p:grpSp>
        <p:nvGrpSpPr>
          <p:cNvPr id="282" name="Google Shape;282;p13"/>
          <p:cNvGrpSpPr/>
          <p:nvPr/>
        </p:nvGrpSpPr>
        <p:grpSpPr>
          <a:xfrm>
            <a:off x="16112729" y="6820657"/>
            <a:ext cx="4853532" cy="4875287"/>
            <a:chOff x="1813" y="0"/>
            <a:chExt cx="809173" cy="812800"/>
          </a:xfrm>
        </p:grpSpPr>
        <p:sp>
          <p:nvSpPr>
            <p:cNvPr id="283" name="Google Shape;283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8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" name="Google Shape;537;g181e5b8c95d_0_343">
            <a:extLst>
              <a:ext uri="{FF2B5EF4-FFF2-40B4-BE49-F238E27FC236}">
                <a16:creationId xmlns:a16="http://schemas.microsoft.com/office/drawing/2014/main" id="{8F0AD71F-EB0C-424A-8A8F-5F9601CDC2F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54891" t="10950" r="2919" b="15008"/>
          <a:stretch/>
        </p:blipFill>
        <p:spPr>
          <a:xfrm>
            <a:off x="7015637" y="1126890"/>
            <a:ext cx="8874000" cy="87236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5055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4"/>
          <p:cNvPicPr preferRelativeResize="0"/>
          <p:nvPr/>
        </p:nvPicPr>
        <p:blipFill rotWithShape="1">
          <a:blip r:embed="rId3">
            <a:alphaModFix/>
          </a:blip>
          <a:srcRect l="25532" t="3253" r="25092" b="3253"/>
          <a:stretch/>
        </p:blipFill>
        <p:spPr>
          <a:xfrm>
            <a:off x="9424550" y="1522875"/>
            <a:ext cx="7529948" cy="80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4"/>
          <p:cNvSpPr txBox="1"/>
          <p:nvPr/>
        </p:nvSpPr>
        <p:spPr>
          <a:xfrm>
            <a:off x="1028700" y="1317742"/>
            <a:ext cx="8115300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9000" b="1" u="none" strike="noStrike" cap="none" dirty="0">
                <a:solidFill>
                  <a:srgbClr val="B171D4"/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第</a:t>
            </a:r>
            <a:r>
              <a:rPr lang="en-US" altLang="zh-TW" sz="9000" b="1" u="none" strike="noStrike" cap="none" dirty="0">
                <a:solidFill>
                  <a:srgbClr val="B171D4"/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18</a:t>
            </a:r>
            <a:r>
              <a:rPr lang="zh-TW" altLang="en-US" sz="9000" b="1" u="none" strike="noStrike" cap="none" dirty="0">
                <a:solidFill>
                  <a:srgbClr val="B171D4"/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組</a:t>
            </a:r>
            <a:endParaRPr sz="9000" dirty="0">
              <a:solidFill>
                <a:srgbClr val="B171D4"/>
              </a:solidFill>
              <a:latin typeface="激燃體 1.3 Black" panose="020B0A00000000000000" pitchFamily="34" charset="-120"/>
              <a:ea typeface="激燃體 1.3 Black" panose="020B0A00000000000000" pitchFamily="34" charset="-120"/>
            </a:endParaRPr>
          </a:p>
        </p:txBody>
      </p:sp>
      <p:grpSp>
        <p:nvGrpSpPr>
          <p:cNvPr id="292" name="Google Shape;292;p14"/>
          <p:cNvGrpSpPr/>
          <p:nvPr/>
        </p:nvGrpSpPr>
        <p:grpSpPr>
          <a:xfrm>
            <a:off x="1028700" y="3528173"/>
            <a:ext cx="8115300" cy="5436336"/>
            <a:chOff x="0" y="-9525"/>
            <a:chExt cx="10820400" cy="7248446"/>
          </a:xfrm>
        </p:grpSpPr>
        <p:sp>
          <p:nvSpPr>
            <p:cNvPr id="293" name="Google Shape;293;p14"/>
            <p:cNvSpPr txBox="1"/>
            <p:nvPr/>
          </p:nvSpPr>
          <p:spPr>
            <a:xfrm>
              <a:off x="0" y="-9525"/>
              <a:ext cx="10820400" cy="886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Member</a:t>
              </a:r>
              <a:r>
                <a:rPr lang="en-US" sz="3600" b="1" i="0" u="none" strike="noStrike" cap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 </a:t>
              </a: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</a:endParaRPr>
            </a:p>
          </p:txBody>
        </p:sp>
        <p:sp>
          <p:nvSpPr>
            <p:cNvPr id="294" name="Google Shape;294;p14"/>
            <p:cNvSpPr txBox="1"/>
            <p:nvPr/>
          </p:nvSpPr>
          <p:spPr>
            <a:xfrm>
              <a:off x="0" y="876871"/>
              <a:ext cx="6155635" cy="3545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dist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3600" b="0" i="0" u="none" strike="noStrike" cap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111598066</a:t>
              </a:r>
              <a:r>
                <a:rPr lang="zh-TW" altLang="en-US" sz="3600" b="0" i="0" u="none" strike="noStrike" cap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 許哲維</a:t>
              </a:r>
              <a:endParaRPr lang="en-US" altLang="zh-TW" sz="3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endParaRPr>
            </a:p>
            <a:p>
              <a:pPr marL="0" marR="0" lvl="0" indent="0" algn="dist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sym typeface="Ubuntu"/>
                </a:rPr>
                <a:t>110598110</a:t>
              </a:r>
              <a:r>
                <a:rPr lang="zh-TW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sym typeface="Ubuntu"/>
                </a:rPr>
                <a:t> 林益均</a:t>
              </a:r>
              <a:endPara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sym typeface="Ubuntu"/>
              </a:endParaRPr>
            </a:p>
            <a:p>
              <a:pPr lvl="0" algn="dist">
                <a:lnSpc>
                  <a:spcPct val="119958"/>
                </a:lnSpc>
              </a:pPr>
              <a:r>
                <a:rPr lang="en-US" altLang="zh-TW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sym typeface="Ubuntu"/>
                </a:rPr>
                <a:t>111598043</a:t>
              </a:r>
              <a:r>
                <a:rPr lang="zh-TW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sym typeface="Ubuntu"/>
                </a:rPr>
                <a:t> 陳冠臻</a:t>
              </a:r>
              <a:endPara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sym typeface="Ubuntu"/>
              </a:endParaRPr>
            </a:p>
            <a:p>
              <a:pPr lvl="0" algn="dist">
                <a:lnSpc>
                  <a:spcPct val="119958"/>
                </a:lnSpc>
              </a:pPr>
              <a:r>
                <a:rPr lang="en-US" altLang="zh-TW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sym typeface="Ubuntu"/>
                </a:rPr>
                <a:t>111C52007</a:t>
              </a:r>
              <a:r>
                <a:rPr lang="zh-TW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sym typeface="Ubuntu"/>
                </a:rPr>
                <a:t> 谷　軍</a:t>
              </a:r>
              <a:endPara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sym typeface="Ubuntu"/>
              </a:endParaRPr>
            </a:p>
          </p:txBody>
        </p:sp>
        <p:sp>
          <p:nvSpPr>
            <p:cNvPr id="297" name="Google Shape;297;p14"/>
            <p:cNvSpPr txBox="1"/>
            <p:nvPr/>
          </p:nvSpPr>
          <p:spPr>
            <a:xfrm>
              <a:off x="0" y="5466129"/>
              <a:ext cx="10820400" cy="886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3600" b="1" i="0" u="none" strike="noStrike" cap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Date</a:t>
              </a: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</a:endParaRPr>
            </a:p>
          </p:txBody>
        </p:sp>
        <p:sp>
          <p:nvSpPr>
            <p:cNvPr id="298" name="Google Shape;298;p14"/>
            <p:cNvSpPr txBox="1"/>
            <p:nvPr/>
          </p:nvSpPr>
          <p:spPr>
            <a:xfrm>
              <a:off x="0" y="6352525"/>
              <a:ext cx="10820400" cy="886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sym typeface="Ubuntu"/>
                </a:rPr>
                <a:t>06/05/2023</a:t>
              </a: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280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6"/>
          <p:cNvGrpSpPr/>
          <p:nvPr/>
        </p:nvGrpSpPr>
        <p:grpSpPr>
          <a:xfrm>
            <a:off x="-2103898" y="5804259"/>
            <a:ext cx="5517120" cy="5541850"/>
            <a:chOff x="1813" y="0"/>
            <a:chExt cx="809173" cy="812800"/>
          </a:xfrm>
        </p:grpSpPr>
        <p:sp>
          <p:nvSpPr>
            <p:cNvPr id="156" name="Google Shape;156;p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9B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6"/>
          <p:cNvGrpSpPr/>
          <p:nvPr/>
        </p:nvGrpSpPr>
        <p:grpSpPr>
          <a:xfrm>
            <a:off x="14431938" y="-1336425"/>
            <a:ext cx="5098006" cy="5120857"/>
            <a:chOff x="1813" y="0"/>
            <a:chExt cx="809173" cy="812800"/>
          </a:xfrm>
        </p:grpSpPr>
        <p:sp>
          <p:nvSpPr>
            <p:cNvPr id="159" name="Google Shape;159;p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A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EE8D6503-6461-4A51-A7C8-D245FA840840}"/>
              </a:ext>
            </a:extLst>
          </p:cNvPr>
          <p:cNvGrpSpPr/>
          <p:nvPr/>
        </p:nvGrpSpPr>
        <p:grpSpPr>
          <a:xfrm>
            <a:off x="3534900" y="1257720"/>
            <a:ext cx="11365696" cy="7771560"/>
            <a:chOff x="3534900" y="1297648"/>
            <a:chExt cx="11365696" cy="7771560"/>
          </a:xfrm>
        </p:grpSpPr>
        <p:grpSp>
          <p:nvGrpSpPr>
            <p:cNvPr id="18" name="Google Shape;122;p3">
              <a:extLst>
                <a:ext uri="{FF2B5EF4-FFF2-40B4-BE49-F238E27FC236}">
                  <a16:creationId xmlns:a16="http://schemas.microsoft.com/office/drawing/2014/main" id="{E2E36A24-4DBE-41ED-8DB1-F7811BB92E5D}"/>
                </a:ext>
              </a:extLst>
            </p:cNvPr>
            <p:cNvGrpSpPr/>
            <p:nvPr/>
          </p:nvGrpSpPr>
          <p:grpSpPr>
            <a:xfrm>
              <a:off x="5051860" y="3413814"/>
              <a:ext cx="9848736" cy="5655394"/>
              <a:chOff x="349571" y="-219075"/>
              <a:chExt cx="10750182" cy="7540526"/>
            </a:xfrm>
          </p:grpSpPr>
          <p:sp>
            <p:nvSpPr>
              <p:cNvPr id="19" name="Google Shape;123;p3">
                <a:extLst>
                  <a:ext uri="{FF2B5EF4-FFF2-40B4-BE49-F238E27FC236}">
                    <a16:creationId xmlns:a16="http://schemas.microsoft.com/office/drawing/2014/main" id="{834113E9-8863-4748-8D29-2A13B1DA0EE8}"/>
                  </a:ext>
                </a:extLst>
              </p:cNvPr>
              <p:cNvSpPr txBox="1"/>
              <p:nvPr/>
            </p:nvSpPr>
            <p:spPr>
              <a:xfrm>
                <a:off x="1666228" y="-219075"/>
                <a:ext cx="9433525" cy="7540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>
                  <a:lnSpc>
                    <a:spcPct val="140000"/>
                  </a:lnSpc>
                </a:pPr>
                <a:r>
                  <a:rPr lang="en-US" sz="37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cs typeface="Ubuntu"/>
                    <a:sym typeface="Ubuntu"/>
                  </a:rPr>
                  <a:t>Introduction</a:t>
                </a:r>
                <a:endParaRPr sz="37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endParaRPr>
              </a:p>
              <a:p>
                <a:pPr lvl="0">
                  <a:lnSpc>
                    <a:spcPct val="140000"/>
                  </a:lnSpc>
                </a:pPr>
                <a:r>
                  <a:rPr lang="en-US" sz="37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cs typeface="Ubuntu"/>
                    <a:sym typeface="Ubuntu"/>
                  </a:rPr>
                  <a:t>Literature review and related</a:t>
                </a:r>
                <a:r>
                  <a:rPr lang="zh-TW" altLang="en-US" sz="37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cs typeface="Ubuntu"/>
                    <a:sym typeface="Ubuntu"/>
                  </a:rPr>
                  <a:t> </a:t>
                </a:r>
                <a:r>
                  <a:rPr lang="en-US" sz="37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cs typeface="Ubuntu"/>
                    <a:sym typeface="Ubuntu"/>
                  </a:rPr>
                  <a:t>works</a:t>
                </a:r>
              </a:p>
              <a:p>
                <a:pPr lvl="0">
                  <a:lnSpc>
                    <a:spcPct val="140000"/>
                  </a:lnSpc>
                </a:pPr>
                <a:r>
                  <a:rPr lang="en-US" sz="37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cs typeface="Ubuntu"/>
                    <a:sym typeface="Ubuntu"/>
                  </a:rPr>
                  <a:t>Problem statement</a:t>
                </a:r>
                <a:endParaRPr sz="37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endParaRPr>
              </a:p>
              <a:p>
                <a:pPr lvl="0">
                  <a:lnSpc>
                    <a:spcPct val="140000"/>
                  </a:lnSpc>
                </a:pPr>
                <a:r>
                  <a:rPr lang="en-US" sz="37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cs typeface="Ubuntu"/>
                    <a:sym typeface="Ubuntu"/>
                  </a:rPr>
                  <a:t>Proposed models (approaches)</a:t>
                </a:r>
              </a:p>
              <a:p>
                <a:pPr lvl="0">
                  <a:lnSpc>
                    <a:spcPct val="140000"/>
                  </a:lnSpc>
                </a:pPr>
                <a:r>
                  <a:rPr lang="en-US" sz="37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cs typeface="Ubuntu"/>
                    <a:sym typeface="Ubuntu"/>
                  </a:rPr>
                  <a:t>Experiments</a:t>
                </a:r>
              </a:p>
              <a:p>
                <a:pPr lvl="0">
                  <a:lnSpc>
                    <a:spcPct val="140000"/>
                  </a:lnSpc>
                </a:pPr>
                <a:r>
                  <a:rPr lang="en-US" sz="37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</a:rPr>
                  <a:t>Conclusions </a:t>
                </a:r>
              </a:p>
              <a:p>
                <a:pPr lvl="0">
                  <a:lnSpc>
                    <a:spcPct val="140000"/>
                  </a:lnSpc>
                </a:pPr>
                <a:r>
                  <a:rPr lang="en-US" sz="37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</a:rPr>
                  <a:t>Others</a:t>
                </a:r>
              </a:p>
            </p:txBody>
          </p:sp>
          <p:sp>
            <p:nvSpPr>
              <p:cNvPr id="20" name="Google Shape;124;p3">
                <a:extLst>
                  <a:ext uri="{FF2B5EF4-FFF2-40B4-BE49-F238E27FC236}">
                    <a16:creationId xmlns:a16="http://schemas.microsoft.com/office/drawing/2014/main" id="{8753E30A-2075-4BE8-9FA0-549180AA1204}"/>
                  </a:ext>
                </a:extLst>
              </p:cNvPr>
              <p:cNvSpPr txBox="1"/>
              <p:nvPr/>
            </p:nvSpPr>
            <p:spPr>
              <a:xfrm>
                <a:off x="349571" y="-219075"/>
                <a:ext cx="763054" cy="7540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750" b="1" i="0" u="none" strike="noStrike" cap="non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cs typeface="Ubuntu"/>
                    <a:sym typeface="Ubuntu"/>
                  </a:rPr>
                  <a:t>01</a:t>
                </a:r>
                <a:endParaRPr sz="37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endParaRPr>
              </a:p>
              <a:p>
                <a:pPr marL="0" marR="0" lvl="0" indent="0" algn="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750" b="1" i="0" u="none" strike="noStrike" cap="non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cs typeface="Ubuntu"/>
                    <a:sym typeface="Ubuntu"/>
                  </a:rPr>
                  <a:t>02</a:t>
                </a:r>
                <a:endParaRPr sz="37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endParaRPr>
              </a:p>
              <a:p>
                <a:pPr marL="0" marR="0" lvl="0" indent="0" algn="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750" b="1" i="0" u="none" strike="noStrike" cap="non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cs typeface="Ubuntu"/>
                    <a:sym typeface="Ubuntu"/>
                  </a:rPr>
                  <a:t>03</a:t>
                </a:r>
                <a:endParaRPr sz="37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endParaRPr>
              </a:p>
              <a:p>
                <a:pPr marL="0" marR="0" lvl="0" indent="0" algn="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750" b="1" i="0" u="none" strike="noStrike" cap="non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cs typeface="Ubuntu"/>
                    <a:sym typeface="Ubuntu"/>
                  </a:rPr>
                  <a:t>04</a:t>
                </a:r>
                <a:endParaRPr sz="37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endParaRPr>
              </a:p>
              <a:p>
                <a:pPr marL="0" marR="0" lvl="0" indent="0" algn="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750" b="1" i="0" u="none" strike="noStrike" cap="non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cs typeface="Ubuntu"/>
                    <a:sym typeface="Ubuntu"/>
                  </a:rPr>
                  <a:t>05</a:t>
                </a:r>
              </a:p>
              <a:p>
                <a:pPr marL="0" marR="0" lvl="0" indent="0" algn="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sz="37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sym typeface="Ubuntu"/>
                  </a:rPr>
                  <a:t>06</a:t>
                </a:r>
              </a:p>
              <a:p>
                <a:pPr marL="0" marR="0" lvl="0" indent="0" algn="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sz="37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  <a:sym typeface="Ubuntu"/>
                  </a:rPr>
                  <a:t>07</a:t>
                </a:r>
                <a:endParaRPr sz="37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endParaRPr>
              </a:p>
            </p:txBody>
          </p:sp>
        </p:grpSp>
        <p:sp>
          <p:nvSpPr>
            <p:cNvPr id="21" name="Google Shape;125;p3">
              <a:extLst>
                <a:ext uri="{FF2B5EF4-FFF2-40B4-BE49-F238E27FC236}">
                  <a16:creationId xmlns:a16="http://schemas.microsoft.com/office/drawing/2014/main" id="{D43EC5CB-089F-48FF-8FF2-1DCED5C72CF1}"/>
                </a:ext>
              </a:extLst>
            </p:cNvPr>
            <p:cNvSpPr txBox="1"/>
            <p:nvPr/>
          </p:nvSpPr>
          <p:spPr>
            <a:xfrm>
              <a:off x="3534900" y="1297648"/>
              <a:ext cx="11218200" cy="2006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1" i="0" u="none" strike="noStrike" cap="none" dirty="0">
                  <a:solidFill>
                    <a:srgbClr val="4EBC9D"/>
                  </a:solidFill>
                  <a:latin typeface="激燃體 1.3 Black" panose="020B0A00000000000000" pitchFamily="34" charset="-120"/>
                  <a:ea typeface="激燃體 1.3 Black" panose="020B0A00000000000000" pitchFamily="34" charset="-120"/>
                  <a:cs typeface="Ubuntu"/>
                  <a:sym typeface="Ubuntu"/>
                </a:rPr>
                <a:t>Outline</a:t>
              </a:r>
              <a:endParaRPr dirty="0">
                <a:solidFill>
                  <a:srgbClr val="4EBC9D"/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477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17"/>
          <p:cNvPicPr preferRelativeResize="0"/>
          <p:nvPr/>
        </p:nvPicPr>
        <p:blipFill rotWithShape="1">
          <a:blip r:embed="rId3">
            <a:alphaModFix/>
          </a:blip>
          <a:srcRect l="33946" t="11165" r="33717" b="8738"/>
          <a:stretch/>
        </p:blipFill>
        <p:spPr>
          <a:xfrm>
            <a:off x="960075" y="1142326"/>
            <a:ext cx="5899377" cy="821987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7"/>
          <p:cNvSpPr txBox="1"/>
          <p:nvPr/>
        </p:nvSpPr>
        <p:spPr>
          <a:xfrm>
            <a:off x="7897750" y="1142326"/>
            <a:ext cx="9361500" cy="124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en-US" sz="9000" b="1" dirty="0">
                <a:solidFill>
                  <a:srgbClr val="F9B458"/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Introduction</a:t>
            </a:r>
          </a:p>
        </p:txBody>
      </p:sp>
      <p:sp>
        <p:nvSpPr>
          <p:cNvPr id="368" name="Google Shape;368;p17"/>
          <p:cNvSpPr txBox="1"/>
          <p:nvPr/>
        </p:nvSpPr>
        <p:spPr>
          <a:xfrm>
            <a:off x="7897750" y="2802968"/>
            <a:ext cx="8760233" cy="655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 hangingPunct="0">
              <a:lnSpc>
                <a:spcPct val="147958"/>
              </a:lnSpc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　　近年來，隨著社會競爭的加劇，教育對個人職業發展的重要性越來越受到關注。高級中等學校是學生們升學的重要階段，其升學情形直接關乎學生的未來職業和發展方向。因此，對高級中等學校應屆畢業生的升學情況進行研究，不僅可以了解學生的發展方向和趨勢，還可以為學校、教育部門以及社會提供有價值的參考意見。</a:t>
            </a:r>
            <a:endParaRPr sz="3600" dirty="0">
              <a:solidFill>
                <a:schemeClr val="tx1">
                  <a:lumMod val="65000"/>
                  <a:lumOff val="35000"/>
                </a:schemeClr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6082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476250" y="5539617"/>
            <a:ext cx="17335500" cy="4290009"/>
          </a:xfrm>
          <a:custGeom>
            <a:avLst/>
            <a:gdLst/>
            <a:ahLst/>
            <a:cxnLst/>
            <a:rect l="l" t="t" r="r" b="b"/>
            <a:pathLst>
              <a:path w="4565728" h="1129879" extrusionOk="0">
                <a:moveTo>
                  <a:pt x="16077" y="0"/>
                </a:moveTo>
                <a:lnTo>
                  <a:pt x="4549651" y="0"/>
                </a:lnTo>
                <a:cubicBezTo>
                  <a:pt x="4558530" y="0"/>
                  <a:pt x="4565728" y="7198"/>
                  <a:pt x="4565728" y="16077"/>
                </a:cubicBezTo>
                <a:lnTo>
                  <a:pt x="4565728" y="1113801"/>
                </a:lnTo>
                <a:cubicBezTo>
                  <a:pt x="4565728" y="1122681"/>
                  <a:pt x="4558530" y="1129879"/>
                  <a:pt x="4549651" y="1129879"/>
                </a:cubicBezTo>
                <a:lnTo>
                  <a:pt x="16077" y="1129879"/>
                </a:lnTo>
                <a:cubicBezTo>
                  <a:pt x="7198" y="1129879"/>
                  <a:pt x="0" y="1122681"/>
                  <a:pt x="0" y="1113801"/>
                </a:cubicBezTo>
                <a:lnTo>
                  <a:pt x="0" y="16077"/>
                </a:lnTo>
                <a:cubicBezTo>
                  <a:pt x="0" y="7198"/>
                  <a:pt x="7198" y="0"/>
                  <a:pt x="16077" y="0"/>
                </a:cubicBez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ea typeface="jf open 粉圓 1.1" panose="020F0500000000000000" pitchFamily="34" charset="-120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62338" y="828128"/>
            <a:ext cx="1223083" cy="848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/>
        </p:nvSpPr>
        <p:spPr>
          <a:xfrm>
            <a:off x="1028700" y="1290321"/>
            <a:ext cx="9386100" cy="462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>
              <a:latin typeface="激燃體 1.3 Black" panose="020B0A00000000000000" pitchFamily="34" charset="-120"/>
              <a:ea typeface="激燃體 1.3 Black" panose="020B0A00000000000000" pitchFamily="34" charset="-120"/>
            </a:endParaRPr>
          </a:p>
          <a:p>
            <a:pPr lvl="0">
              <a:lnSpc>
                <a:spcPct val="90000"/>
              </a:lnSpc>
            </a:pPr>
            <a:r>
              <a:rPr lang="en-US" sz="8000" b="1" dirty="0">
                <a:solidFill>
                  <a:srgbClr val="79A1BF"/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Literature review and related works</a:t>
            </a:r>
          </a:p>
          <a:p>
            <a:pPr lvl="0">
              <a:lnSpc>
                <a:spcPct val="90000"/>
              </a:lnSpc>
            </a:pPr>
            <a:endParaRPr lang="en-US" sz="8000" b="1" dirty="0">
              <a:solidFill>
                <a:srgbClr val="79A1BF"/>
              </a:solidFill>
              <a:latin typeface="激燃體 1.3 Black" panose="020B0A00000000000000" pitchFamily="34" charset="-120"/>
              <a:ea typeface="激燃體 1.3 Black" panose="020B0A00000000000000" pitchFamily="34" charset="-120"/>
              <a:cs typeface="Ubuntu"/>
              <a:sym typeface="Ubuntu"/>
            </a:endParaRPr>
          </a:p>
        </p:txBody>
      </p:sp>
      <p:grpSp>
        <p:nvGrpSpPr>
          <p:cNvPr id="103" name="Google Shape;103;p2"/>
          <p:cNvGrpSpPr/>
          <p:nvPr/>
        </p:nvGrpSpPr>
        <p:grpSpPr>
          <a:xfrm>
            <a:off x="1174873" y="6367837"/>
            <a:ext cx="5141301" cy="2464885"/>
            <a:chOff x="0" y="-19050"/>
            <a:chExt cx="6855068" cy="3286512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0" y="903739"/>
              <a:ext cx="6542700" cy="2363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en-US" altLang="zh-TW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https://data.gov.tw/dataset/9625 </a:t>
              </a:r>
            </a:p>
            <a:p>
              <a:pPr lvl="0" algn="ctr">
                <a:lnSpc>
                  <a:spcPct val="120000"/>
                </a:lnSpc>
              </a:pPr>
              <a:r>
                <a:rPr lang="en-US" altLang="zh-TW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https://data.gov.tw/dataset/9628 </a:t>
              </a:r>
            </a:p>
            <a:p>
              <a:pPr lvl="0" algn="ctr">
                <a:lnSpc>
                  <a:spcPct val="120000"/>
                </a:lnSpc>
              </a:pPr>
              <a:r>
                <a:rPr lang="en-US" altLang="zh-TW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https://data.gov.tw/dataset/9631 (</a:t>
              </a:r>
              <a:r>
                <a:rPr lang="zh-TW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按設立、縣市、群別分</a:t>
              </a:r>
              <a:r>
                <a:rPr lang="en-US" altLang="zh-TW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)</a:t>
              </a:r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0" y="-19050"/>
              <a:ext cx="6855068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TW" altLang="en-US" sz="3200" b="1" dirty="0">
                  <a:solidFill>
                    <a:srgbClr val="F28383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高中生升學情況</a:t>
              </a:r>
              <a:endParaRPr dirty="0"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6573349" y="6367837"/>
            <a:ext cx="5141301" cy="2464885"/>
            <a:chOff x="0" y="-19050"/>
            <a:chExt cx="6855068" cy="3286512"/>
          </a:xfrm>
        </p:grpSpPr>
        <p:sp>
          <p:nvSpPr>
            <p:cNvPr id="107" name="Google Shape;107;p2"/>
            <p:cNvSpPr txBox="1"/>
            <p:nvPr/>
          </p:nvSpPr>
          <p:spPr>
            <a:xfrm>
              <a:off x="0" y="903739"/>
              <a:ext cx="6438600" cy="2363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en-US" altLang="zh-TW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https://data.gov.tw/dataset/9626 https://data.gov.tw/dataset/9629 https://data.gov.tw/dataset/9632 (</a:t>
              </a:r>
              <a:r>
                <a:rPr lang="zh-TW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按設立、縣市、群別分</a:t>
              </a:r>
              <a:r>
                <a:rPr lang="en-US" altLang="zh-TW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)</a:t>
              </a:r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0" y="-19050"/>
              <a:ext cx="6855068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TW" altLang="en-US" sz="3200" b="1" dirty="0">
                  <a:solidFill>
                    <a:srgbClr val="F28383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高中生就業情況</a:t>
              </a:r>
              <a:endParaRPr dirty="0"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12136007" y="6367837"/>
            <a:ext cx="5141301" cy="2464885"/>
            <a:chOff x="0" y="-19050"/>
            <a:chExt cx="6855068" cy="3286512"/>
          </a:xfrm>
        </p:grpSpPr>
        <p:sp>
          <p:nvSpPr>
            <p:cNvPr id="110" name="Google Shape;110;p2"/>
            <p:cNvSpPr txBox="1"/>
            <p:nvPr/>
          </p:nvSpPr>
          <p:spPr>
            <a:xfrm>
              <a:off x="0" y="903739"/>
              <a:ext cx="6855000" cy="2363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en-US" altLang="zh-TW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https://data.gov.tw/dataset/9627 https://data.gov.tw/dataset/9630 https://data.gov.tw/dataset/9633 (</a:t>
              </a:r>
              <a:r>
                <a:rPr lang="zh-TW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按設立、縣市、群別分</a:t>
              </a:r>
              <a:r>
                <a:rPr lang="en-US" altLang="zh-TW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)</a:t>
              </a:r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0" y="-19050"/>
              <a:ext cx="6855068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TW" altLang="en-US" sz="3200" b="1" dirty="0">
                  <a:solidFill>
                    <a:srgbClr val="F28383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高中生未升學與未就業情況</a:t>
              </a:r>
              <a:endParaRPr dirty="0"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</p:grpSp>
      <p:pic>
        <p:nvPicPr>
          <p:cNvPr id="112" name="Google Shape;112;p2"/>
          <p:cNvPicPr preferRelativeResize="0"/>
          <p:nvPr/>
        </p:nvPicPr>
        <p:blipFill rotWithShape="1">
          <a:blip r:embed="rId4">
            <a:alphaModFix/>
          </a:blip>
          <a:srcRect l="18397" r="15852"/>
          <a:stretch/>
        </p:blipFill>
        <p:spPr>
          <a:xfrm>
            <a:off x="10761976" y="498100"/>
            <a:ext cx="6151752" cy="5262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0157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476250" y="5539617"/>
            <a:ext cx="17335500" cy="4290009"/>
          </a:xfrm>
          <a:custGeom>
            <a:avLst/>
            <a:gdLst/>
            <a:ahLst/>
            <a:cxnLst/>
            <a:rect l="l" t="t" r="r" b="b"/>
            <a:pathLst>
              <a:path w="4565728" h="1129879" extrusionOk="0">
                <a:moveTo>
                  <a:pt x="16077" y="0"/>
                </a:moveTo>
                <a:lnTo>
                  <a:pt x="4549651" y="0"/>
                </a:lnTo>
                <a:cubicBezTo>
                  <a:pt x="4558530" y="0"/>
                  <a:pt x="4565728" y="7198"/>
                  <a:pt x="4565728" y="16077"/>
                </a:cubicBezTo>
                <a:lnTo>
                  <a:pt x="4565728" y="1113801"/>
                </a:lnTo>
                <a:cubicBezTo>
                  <a:pt x="4565728" y="1122681"/>
                  <a:pt x="4558530" y="1129879"/>
                  <a:pt x="4549651" y="1129879"/>
                </a:cubicBezTo>
                <a:lnTo>
                  <a:pt x="16077" y="1129879"/>
                </a:lnTo>
                <a:cubicBezTo>
                  <a:pt x="7198" y="1129879"/>
                  <a:pt x="0" y="1122681"/>
                  <a:pt x="0" y="1113801"/>
                </a:cubicBezTo>
                <a:lnTo>
                  <a:pt x="0" y="16077"/>
                </a:lnTo>
                <a:cubicBezTo>
                  <a:pt x="0" y="7198"/>
                  <a:pt x="7198" y="0"/>
                  <a:pt x="16077" y="0"/>
                </a:cubicBez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ea typeface="jf open 粉圓 1.1" panose="020F0500000000000000" pitchFamily="34" charset="-120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62338" y="828128"/>
            <a:ext cx="1223083" cy="848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/>
        </p:nvSpPr>
        <p:spPr>
          <a:xfrm>
            <a:off x="1028700" y="1290321"/>
            <a:ext cx="9386100" cy="462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>
              <a:latin typeface="激燃體 1.3 Black" panose="020B0A00000000000000" pitchFamily="34" charset="-120"/>
              <a:ea typeface="激燃體 1.3 Black" panose="020B0A00000000000000" pitchFamily="34" charset="-120"/>
            </a:endParaRPr>
          </a:p>
          <a:p>
            <a:pPr lvl="0">
              <a:lnSpc>
                <a:spcPct val="90000"/>
              </a:lnSpc>
            </a:pPr>
            <a:r>
              <a:rPr lang="en-US" sz="8000" b="1" dirty="0">
                <a:solidFill>
                  <a:srgbClr val="79A1BF"/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Literature review and related works</a:t>
            </a:r>
          </a:p>
          <a:p>
            <a:pPr lvl="0">
              <a:lnSpc>
                <a:spcPct val="90000"/>
              </a:lnSpc>
            </a:pPr>
            <a:endParaRPr lang="en-US" sz="8000" b="1" dirty="0">
              <a:solidFill>
                <a:srgbClr val="79A1BF"/>
              </a:solidFill>
              <a:latin typeface="激燃體 1.3 Black" panose="020B0A00000000000000" pitchFamily="34" charset="-120"/>
              <a:ea typeface="激燃體 1.3 Black" panose="020B0A00000000000000" pitchFamily="34" charset="-120"/>
              <a:cs typeface="Ubuntu"/>
              <a:sym typeface="Ubuntu"/>
            </a:endParaRPr>
          </a:p>
        </p:txBody>
      </p:sp>
      <p:grpSp>
        <p:nvGrpSpPr>
          <p:cNvPr id="103" name="Google Shape;103;p2"/>
          <p:cNvGrpSpPr/>
          <p:nvPr/>
        </p:nvGrpSpPr>
        <p:grpSpPr>
          <a:xfrm>
            <a:off x="1174873" y="6367837"/>
            <a:ext cx="16294980" cy="3351282"/>
            <a:chOff x="0" y="-19050"/>
            <a:chExt cx="6855068" cy="4468375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0" y="903739"/>
              <a:ext cx="6542700" cy="3545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en-US" altLang="zh-TW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Tableau</a:t>
              </a:r>
              <a:r>
                <a:rPr lang="zh-TW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是一種流行的數據可視化和商業智能工具，用於探索、分析和呈現數據。它提供了一個直觀的界面和強大的功能，讓使用者可以從各種數據來源中提取、整理和視覺化數據，並以交互式和易於理解的方式呈現。</a:t>
              </a:r>
              <a:endPara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endParaRPr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0" y="-19050"/>
              <a:ext cx="6855068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en-US" altLang="zh-TW" sz="3200" b="1" dirty="0">
                  <a:solidFill>
                    <a:srgbClr val="F28383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Ubuntu"/>
                  <a:sym typeface="Ubuntu"/>
                </a:rPr>
                <a:t>Tableau</a:t>
              </a:r>
              <a:endParaRPr dirty="0"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</p:grpSp>
      <p:pic>
        <p:nvPicPr>
          <p:cNvPr id="112" name="Google Shape;112;p2"/>
          <p:cNvPicPr preferRelativeResize="0"/>
          <p:nvPr/>
        </p:nvPicPr>
        <p:blipFill rotWithShape="1">
          <a:blip r:embed="rId4">
            <a:alphaModFix/>
          </a:blip>
          <a:srcRect l="18397" r="15852"/>
          <a:stretch/>
        </p:blipFill>
        <p:spPr>
          <a:xfrm>
            <a:off x="10761976" y="498100"/>
            <a:ext cx="6151752" cy="5262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7675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7"/>
          <p:cNvGrpSpPr/>
          <p:nvPr/>
        </p:nvGrpSpPr>
        <p:grpSpPr>
          <a:xfrm>
            <a:off x="12163715" y="2974941"/>
            <a:ext cx="5095585" cy="5181344"/>
            <a:chOff x="0" y="-253979"/>
            <a:chExt cx="6794113" cy="6908459"/>
          </a:xfrm>
        </p:grpSpPr>
        <p:grpSp>
          <p:nvGrpSpPr>
            <p:cNvPr id="176" name="Google Shape;176;p7"/>
            <p:cNvGrpSpPr/>
            <p:nvPr/>
          </p:nvGrpSpPr>
          <p:grpSpPr>
            <a:xfrm>
              <a:off x="0" y="-253979"/>
              <a:ext cx="6794113" cy="6908459"/>
              <a:chOff x="0" y="-57150"/>
              <a:chExt cx="1528801" cy="1554531"/>
            </a:xfrm>
          </p:grpSpPr>
          <p:sp>
            <p:nvSpPr>
              <p:cNvPr id="177" name="Google Shape;177;p7"/>
              <p:cNvSpPr/>
              <p:nvPr/>
            </p:nvSpPr>
            <p:spPr>
              <a:xfrm>
                <a:off x="0" y="0"/>
                <a:ext cx="1528801" cy="1497381"/>
              </a:xfrm>
              <a:custGeom>
                <a:avLst/>
                <a:gdLst/>
                <a:ahLst/>
                <a:cxnLst/>
                <a:rect l="l" t="t" r="r" b="b"/>
                <a:pathLst>
                  <a:path w="1528801" h="1497381" extrusionOk="0">
                    <a:moveTo>
                      <a:pt x="0" y="0"/>
                    </a:moveTo>
                    <a:lnTo>
                      <a:pt x="1528801" y="0"/>
                    </a:lnTo>
                    <a:lnTo>
                      <a:pt x="1528801" y="1497381"/>
                    </a:lnTo>
                    <a:lnTo>
                      <a:pt x="0" y="1497381"/>
                    </a:lnTo>
                    <a:close/>
                  </a:path>
                </a:pathLst>
              </a:custGeom>
              <a:solidFill>
                <a:srgbClr val="F28383"/>
              </a:solid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78" name="Google Shape;178;p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" name="Google Shape;179;p7"/>
            <p:cNvGrpSpPr/>
            <p:nvPr/>
          </p:nvGrpSpPr>
          <p:grpSpPr>
            <a:xfrm>
              <a:off x="340974" y="86536"/>
              <a:ext cx="6112166" cy="6227429"/>
              <a:chOff x="0" y="-57150"/>
              <a:chExt cx="1375351" cy="1401287"/>
            </a:xfrm>
          </p:grpSpPr>
          <p:sp>
            <p:nvSpPr>
              <p:cNvPr id="180" name="Google Shape;180;p7"/>
              <p:cNvSpPr/>
              <p:nvPr/>
            </p:nvSpPr>
            <p:spPr>
              <a:xfrm>
                <a:off x="0" y="0"/>
                <a:ext cx="1375351" cy="1344137"/>
              </a:xfrm>
              <a:custGeom>
                <a:avLst/>
                <a:gdLst/>
                <a:ahLst/>
                <a:cxnLst/>
                <a:rect l="l" t="t" r="r" b="b"/>
                <a:pathLst>
                  <a:path w="1375351" h="1344137" extrusionOk="0">
                    <a:moveTo>
                      <a:pt x="0" y="0"/>
                    </a:moveTo>
                    <a:lnTo>
                      <a:pt x="1375351" y="0"/>
                    </a:lnTo>
                    <a:lnTo>
                      <a:pt x="1375351" y="1344137"/>
                    </a:lnTo>
                    <a:lnTo>
                      <a:pt x="0" y="1344137"/>
                    </a:lnTo>
                    <a:close/>
                  </a:path>
                </a:pathLst>
              </a:custGeom>
              <a:solidFill>
                <a:srgbClr val="EBEAEA"/>
              </a:solid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81" name="Google Shape;181;p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2" name="Google Shape;182;p7"/>
          <p:cNvGrpSpPr/>
          <p:nvPr/>
        </p:nvGrpSpPr>
        <p:grpSpPr>
          <a:xfrm>
            <a:off x="6596208" y="2974941"/>
            <a:ext cx="5095585" cy="5181344"/>
            <a:chOff x="0" y="-253979"/>
            <a:chExt cx="6794113" cy="6908459"/>
          </a:xfrm>
        </p:grpSpPr>
        <p:grpSp>
          <p:nvGrpSpPr>
            <p:cNvPr id="183" name="Google Shape;183;p7"/>
            <p:cNvGrpSpPr/>
            <p:nvPr/>
          </p:nvGrpSpPr>
          <p:grpSpPr>
            <a:xfrm>
              <a:off x="0" y="-253979"/>
              <a:ext cx="6794113" cy="6908459"/>
              <a:chOff x="0" y="-57150"/>
              <a:chExt cx="1528801" cy="1554531"/>
            </a:xfrm>
          </p:grpSpPr>
          <p:sp>
            <p:nvSpPr>
              <p:cNvPr id="184" name="Google Shape;184;p7"/>
              <p:cNvSpPr/>
              <p:nvPr/>
            </p:nvSpPr>
            <p:spPr>
              <a:xfrm>
                <a:off x="0" y="0"/>
                <a:ext cx="1528801" cy="1497381"/>
              </a:xfrm>
              <a:custGeom>
                <a:avLst/>
                <a:gdLst/>
                <a:ahLst/>
                <a:cxnLst/>
                <a:rect l="l" t="t" r="r" b="b"/>
                <a:pathLst>
                  <a:path w="1528801" h="1497381" extrusionOk="0">
                    <a:moveTo>
                      <a:pt x="0" y="0"/>
                    </a:moveTo>
                    <a:lnTo>
                      <a:pt x="1528801" y="0"/>
                    </a:lnTo>
                    <a:lnTo>
                      <a:pt x="1528801" y="1497381"/>
                    </a:lnTo>
                    <a:lnTo>
                      <a:pt x="0" y="1497381"/>
                    </a:lnTo>
                    <a:close/>
                  </a:path>
                </a:pathLst>
              </a:custGeom>
              <a:solidFill>
                <a:srgbClr val="4EBC9D"/>
              </a:solid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85" name="Google Shape;185;p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" name="Google Shape;186;p7"/>
            <p:cNvGrpSpPr/>
            <p:nvPr/>
          </p:nvGrpSpPr>
          <p:grpSpPr>
            <a:xfrm>
              <a:off x="340974" y="86536"/>
              <a:ext cx="6112166" cy="6227429"/>
              <a:chOff x="0" y="-57150"/>
              <a:chExt cx="1375351" cy="1401287"/>
            </a:xfrm>
          </p:grpSpPr>
          <p:sp>
            <p:nvSpPr>
              <p:cNvPr id="187" name="Google Shape;187;p7"/>
              <p:cNvSpPr/>
              <p:nvPr/>
            </p:nvSpPr>
            <p:spPr>
              <a:xfrm>
                <a:off x="0" y="0"/>
                <a:ext cx="1375351" cy="1344137"/>
              </a:xfrm>
              <a:custGeom>
                <a:avLst/>
                <a:gdLst/>
                <a:ahLst/>
                <a:cxnLst/>
                <a:rect l="l" t="t" r="r" b="b"/>
                <a:pathLst>
                  <a:path w="1375351" h="1344137" extrusionOk="0">
                    <a:moveTo>
                      <a:pt x="0" y="0"/>
                    </a:moveTo>
                    <a:lnTo>
                      <a:pt x="1375351" y="0"/>
                    </a:lnTo>
                    <a:lnTo>
                      <a:pt x="1375351" y="1344137"/>
                    </a:lnTo>
                    <a:lnTo>
                      <a:pt x="0" y="1344137"/>
                    </a:lnTo>
                    <a:close/>
                  </a:path>
                </a:pathLst>
              </a:custGeom>
              <a:solidFill>
                <a:srgbClr val="EBEAEA"/>
              </a:solid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88" name="Google Shape;188;p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1" name="Google Shape;191;p7"/>
          <p:cNvGrpSpPr/>
          <p:nvPr/>
        </p:nvGrpSpPr>
        <p:grpSpPr>
          <a:xfrm>
            <a:off x="776723" y="2974941"/>
            <a:ext cx="5095585" cy="5181344"/>
            <a:chOff x="0" y="-253979"/>
            <a:chExt cx="6794113" cy="6908459"/>
          </a:xfrm>
        </p:grpSpPr>
        <p:grpSp>
          <p:nvGrpSpPr>
            <p:cNvPr id="192" name="Google Shape;192;p7"/>
            <p:cNvGrpSpPr/>
            <p:nvPr/>
          </p:nvGrpSpPr>
          <p:grpSpPr>
            <a:xfrm>
              <a:off x="0" y="-253979"/>
              <a:ext cx="6794113" cy="6908459"/>
              <a:chOff x="0" y="-57150"/>
              <a:chExt cx="1528801" cy="1554531"/>
            </a:xfrm>
          </p:grpSpPr>
          <p:sp>
            <p:nvSpPr>
              <p:cNvPr id="193" name="Google Shape;193;p7"/>
              <p:cNvSpPr/>
              <p:nvPr/>
            </p:nvSpPr>
            <p:spPr>
              <a:xfrm>
                <a:off x="0" y="0"/>
                <a:ext cx="1528801" cy="1497381"/>
              </a:xfrm>
              <a:custGeom>
                <a:avLst/>
                <a:gdLst/>
                <a:ahLst/>
                <a:cxnLst/>
                <a:rect l="l" t="t" r="r" b="b"/>
                <a:pathLst>
                  <a:path w="1528801" h="1497381" extrusionOk="0">
                    <a:moveTo>
                      <a:pt x="0" y="0"/>
                    </a:moveTo>
                    <a:lnTo>
                      <a:pt x="1528801" y="0"/>
                    </a:lnTo>
                    <a:lnTo>
                      <a:pt x="1528801" y="1497381"/>
                    </a:lnTo>
                    <a:lnTo>
                      <a:pt x="0" y="1497381"/>
                    </a:lnTo>
                    <a:close/>
                  </a:path>
                </a:pathLst>
              </a:custGeom>
              <a:solidFill>
                <a:srgbClr val="F9B458"/>
              </a:solid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94" name="Google Shape;194;p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7"/>
            <p:cNvGrpSpPr/>
            <p:nvPr/>
          </p:nvGrpSpPr>
          <p:grpSpPr>
            <a:xfrm>
              <a:off x="340974" y="86536"/>
              <a:ext cx="6112166" cy="6227429"/>
              <a:chOff x="0" y="-57150"/>
              <a:chExt cx="1375351" cy="1401287"/>
            </a:xfrm>
          </p:grpSpPr>
          <p:sp>
            <p:nvSpPr>
              <p:cNvPr id="196" name="Google Shape;196;p7"/>
              <p:cNvSpPr/>
              <p:nvPr/>
            </p:nvSpPr>
            <p:spPr>
              <a:xfrm>
                <a:off x="0" y="0"/>
                <a:ext cx="1375351" cy="1344137"/>
              </a:xfrm>
              <a:custGeom>
                <a:avLst/>
                <a:gdLst/>
                <a:ahLst/>
                <a:cxnLst/>
                <a:rect l="l" t="t" r="r" b="b"/>
                <a:pathLst>
                  <a:path w="1375351" h="1344137" extrusionOk="0">
                    <a:moveTo>
                      <a:pt x="0" y="0"/>
                    </a:moveTo>
                    <a:lnTo>
                      <a:pt x="1375351" y="0"/>
                    </a:lnTo>
                    <a:lnTo>
                      <a:pt x="1375351" y="1344137"/>
                    </a:lnTo>
                    <a:lnTo>
                      <a:pt x="0" y="1344137"/>
                    </a:lnTo>
                    <a:close/>
                  </a:path>
                </a:pathLst>
              </a:custGeom>
              <a:solidFill>
                <a:srgbClr val="EBEAEA"/>
              </a:solid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97" name="Google Shape;197;p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99" name="Google Shape;19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046085">
            <a:off x="5070833" y="7145362"/>
            <a:ext cx="2590293" cy="355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9227659">
            <a:off x="16135845" y="698744"/>
            <a:ext cx="2590293" cy="355277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7"/>
          <p:cNvSpPr txBox="1"/>
          <p:nvPr/>
        </p:nvSpPr>
        <p:spPr>
          <a:xfrm>
            <a:off x="2539507" y="1066800"/>
            <a:ext cx="13208985" cy="143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997"/>
              </a:lnSpc>
            </a:pPr>
            <a:r>
              <a:rPr lang="en-US" sz="8302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Problem</a:t>
            </a:r>
            <a:r>
              <a:rPr lang="en-US" sz="8302" b="1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 </a:t>
            </a:r>
            <a:r>
              <a:rPr lang="en-US" altLang="zh-TW" sz="8302" b="1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S</a:t>
            </a:r>
            <a:r>
              <a:rPr lang="en-US" sz="8302" b="1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tatement</a:t>
            </a:r>
          </a:p>
        </p:txBody>
      </p:sp>
      <p:sp>
        <p:nvSpPr>
          <p:cNvPr id="204" name="Google Shape;204;p7"/>
          <p:cNvSpPr txBox="1"/>
          <p:nvPr/>
        </p:nvSpPr>
        <p:spPr>
          <a:xfrm>
            <a:off x="6851938" y="6572282"/>
            <a:ext cx="4584125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升 學 方 向</a:t>
            </a:r>
            <a:endParaRPr sz="3600" dirty="0">
              <a:solidFill>
                <a:schemeClr val="tx1">
                  <a:lumMod val="65000"/>
                  <a:lumOff val="35000"/>
                </a:schemeClr>
              </a:solidFill>
              <a:latin typeface="激燃體 1.3 Black" panose="020B0A00000000000000" pitchFamily="34" charset="-120"/>
              <a:ea typeface="激燃體 1.3 Black" panose="020B0A00000000000000" pitchFamily="34" charset="-120"/>
            </a:endParaRPr>
          </a:p>
        </p:txBody>
      </p:sp>
      <p:sp>
        <p:nvSpPr>
          <p:cNvPr id="205" name="Google Shape;205;p7"/>
          <p:cNvSpPr txBox="1"/>
          <p:nvPr/>
        </p:nvSpPr>
        <p:spPr>
          <a:xfrm>
            <a:off x="12419445" y="6572282"/>
            <a:ext cx="4584125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就 業 情 況</a:t>
            </a:r>
            <a:endParaRPr sz="3600" dirty="0">
              <a:solidFill>
                <a:schemeClr val="tx1">
                  <a:lumMod val="65000"/>
                  <a:lumOff val="35000"/>
                </a:schemeClr>
              </a:solidFill>
              <a:latin typeface="激燃體 1.3 Black" panose="020B0A00000000000000" pitchFamily="34" charset="-120"/>
              <a:ea typeface="激燃體 1.3 Black" panose="020B0A00000000000000" pitchFamily="34" charset="-120"/>
            </a:endParaRPr>
          </a:p>
        </p:txBody>
      </p:sp>
      <p:sp>
        <p:nvSpPr>
          <p:cNvPr id="207" name="Google Shape;207;p7"/>
          <p:cNvSpPr txBox="1"/>
          <p:nvPr/>
        </p:nvSpPr>
        <p:spPr>
          <a:xfrm>
            <a:off x="1032453" y="6572282"/>
            <a:ext cx="4584125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升 學 率</a:t>
            </a:r>
            <a:endParaRPr sz="3600" dirty="0">
              <a:solidFill>
                <a:schemeClr val="tx1">
                  <a:lumMod val="65000"/>
                  <a:lumOff val="35000"/>
                </a:schemeClr>
              </a:solidFill>
              <a:latin typeface="激燃體 1.3 Black" panose="020B0A00000000000000" pitchFamily="34" charset="-120"/>
              <a:ea typeface="激燃體 1.3 Black" panose="020B0A00000000000000" pitchFamily="34" charset="-120"/>
            </a:endParaRPr>
          </a:p>
        </p:txBody>
      </p:sp>
      <p:pic>
        <p:nvPicPr>
          <p:cNvPr id="35" name="Google Shape;603;p24">
            <a:extLst>
              <a:ext uri="{FF2B5EF4-FFF2-40B4-BE49-F238E27FC236}">
                <a16:creationId xmlns:a16="http://schemas.microsoft.com/office/drawing/2014/main" id="{6ACBC761-C999-4D93-B8DE-80AEA242FEE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7009" y="4300986"/>
            <a:ext cx="1817667" cy="1937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589;p24">
            <a:extLst>
              <a:ext uri="{FF2B5EF4-FFF2-40B4-BE49-F238E27FC236}">
                <a16:creationId xmlns:a16="http://schemas.microsoft.com/office/drawing/2014/main" id="{A17972E3-638B-44A3-A81D-365EA529BE6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779756">
            <a:off x="8354546" y="4237278"/>
            <a:ext cx="1578905" cy="1925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596;p24">
            <a:extLst>
              <a:ext uri="{FF2B5EF4-FFF2-40B4-BE49-F238E27FC236}">
                <a16:creationId xmlns:a16="http://schemas.microsoft.com/office/drawing/2014/main" id="{9504662C-F9A8-4E48-8183-F1EE7A254C7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731861" y="4315947"/>
            <a:ext cx="1922475" cy="1922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7567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16"/>
          <p:cNvPicPr preferRelativeResize="0"/>
          <p:nvPr/>
        </p:nvPicPr>
        <p:blipFill rotWithShape="1">
          <a:blip r:embed="rId3">
            <a:alphaModFix/>
          </a:blip>
          <a:srcRect l="23064" t="6875" r="23608" b="5204"/>
          <a:stretch/>
        </p:blipFill>
        <p:spPr>
          <a:xfrm>
            <a:off x="9867101" y="3052575"/>
            <a:ext cx="7101425" cy="6585638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6"/>
          <p:cNvSpPr txBox="1"/>
          <p:nvPr/>
        </p:nvSpPr>
        <p:spPr>
          <a:xfrm>
            <a:off x="1028700" y="1124635"/>
            <a:ext cx="11989468" cy="286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1997"/>
              </a:lnSpc>
            </a:pPr>
            <a:r>
              <a:rPr lang="en-US" sz="8302" b="1" dirty="0">
                <a:solidFill>
                  <a:srgbClr val="F28383"/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Proposed models (approaches)</a:t>
            </a:r>
          </a:p>
        </p:txBody>
      </p:sp>
      <p:sp>
        <p:nvSpPr>
          <p:cNvPr id="360" name="Google Shape;360;p16"/>
          <p:cNvSpPr txBox="1"/>
          <p:nvPr/>
        </p:nvSpPr>
        <p:spPr>
          <a:xfrm>
            <a:off x="1028700" y="4917145"/>
            <a:ext cx="8641773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 hangingPunct="0">
              <a:lnSpc>
                <a:spcPct val="120000"/>
              </a:lnSpc>
            </a:pPr>
            <a:r>
              <a:rPr lang="zh-TW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　　本研究使用</a:t>
            </a:r>
            <a:r>
              <a:rPr lang="en-US" altLang="zh-TW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python</a:t>
            </a:r>
            <a:r>
              <a:rPr lang="zh-TW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中的</a:t>
            </a:r>
            <a:r>
              <a:rPr lang="en-US" altLang="zh-TW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Pandas</a:t>
            </a:r>
            <a:r>
              <a:rPr lang="zh-TW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套件將上述所提的資料集轉為</a:t>
            </a:r>
            <a:r>
              <a:rPr lang="en-US" altLang="zh-TW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DataFrame</a:t>
            </a:r>
            <a:r>
              <a:rPr lang="en-US" altLang="zh-TW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 </a:t>
            </a:r>
            <a:r>
              <a:rPr lang="zh-TW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，然後進行探索性數據分析（</a:t>
            </a:r>
            <a:r>
              <a:rPr lang="en-US" altLang="zh-TW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EDA</a:t>
            </a:r>
            <a:r>
              <a:rPr lang="zh-TW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），然後使用</a:t>
            </a:r>
            <a:r>
              <a:rPr lang="en-US" altLang="zh-TW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Matplotlib</a:t>
            </a:r>
            <a:r>
              <a:rPr lang="zh-TW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、</a:t>
            </a:r>
            <a:r>
              <a:rPr lang="en-US" altLang="zh-TW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Tableau</a:t>
            </a:r>
            <a:r>
              <a:rPr lang="zh-TW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等可視化工具將分析結果可視化。</a:t>
            </a:r>
            <a:endParaRPr sz="3000" dirty="0">
              <a:solidFill>
                <a:schemeClr val="tx1">
                  <a:lumMod val="65000"/>
                  <a:lumOff val="35000"/>
                </a:schemeClr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0374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3"/>
          <p:cNvGrpSpPr/>
          <p:nvPr/>
        </p:nvGrpSpPr>
        <p:grpSpPr>
          <a:xfrm>
            <a:off x="-379924" y="-520930"/>
            <a:ext cx="19047848" cy="6590517"/>
            <a:chOff x="0" y="-57150"/>
            <a:chExt cx="5016717" cy="1735774"/>
          </a:xfrm>
        </p:grpSpPr>
        <p:sp>
          <p:nvSpPr>
            <p:cNvPr id="118" name="Google Shape;118;p3"/>
            <p:cNvSpPr/>
            <p:nvPr/>
          </p:nvSpPr>
          <p:spPr>
            <a:xfrm>
              <a:off x="0" y="0"/>
              <a:ext cx="5016717" cy="1678624"/>
            </a:xfrm>
            <a:custGeom>
              <a:avLst/>
              <a:gdLst/>
              <a:ahLst/>
              <a:cxnLst/>
              <a:rect l="l" t="t" r="r" b="b"/>
              <a:pathLst>
                <a:path w="5016717" h="1678624" extrusionOk="0">
                  <a:moveTo>
                    <a:pt x="0" y="0"/>
                  </a:moveTo>
                  <a:lnTo>
                    <a:pt x="5016717" y="0"/>
                  </a:lnTo>
                  <a:lnTo>
                    <a:pt x="5016717" y="1678624"/>
                  </a:lnTo>
                  <a:lnTo>
                    <a:pt x="0" y="1678624"/>
                  </a:lnTo>
                  <a:close/>
                </a:path>
              </a:pathLst>
            </a:custGeom>
            <a:solidFill>
              <a:srgbClr val="99BCBF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9" name="Google Shape;119;p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0" name="Google Shape;120;p3"/>
          <p:cNvPicPr preferRelativeResize="0"/>
          <p:nvPr/>
        </p:nvPicPr>
        <p:blipFill rotWithShape="1">
          <a:blip r:embed="rId3">
            <a:alphaModFix/>
          </a:blip>
          <a:srcRect l="10692" r="10629"/>
          <a:stretch/>
        </p:blipFill>
        <p:spPr>
          <a:xfrm>
            <a:off x="2730100" y="613450"/>
            <a:ext cx="12830198" cy="91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/>
          <p:nvPr/>
        </p:nvSpPr>
        <p:spPr>
          <a:xfrm>
            <a:off x="3261325" y="1208800"/>
            <a:ext cx="11766558" cy="7921065"/>
          </a:xfrm>
          <a:custGeom>
            <a:avLst/>
            <a:gdLst/>
            <a:ahLst/>
            <a:cxnLst/>
            <a:rect l="l" t="t" r="r" b="b"/>
            <a:pathLst>
              <a:path w="3106682" h="2088613" extrusionOk="0">
                <a:moveTo>
                  <a:pt x="0" y="0"/>
                </a:moveTo>
                <a:lnTo>
                  <a:pt x="3106682" y="0"/>
                </a:lnTo>
                <a:lnTo>
                  <a:pt x="3106682" y="2088613"/>
                </a:lnTo>
                <a:lnTo>
                  <a:pt x="0" y="2088613"/>
                </a:lnTo>
                <a:close/>
              </a:path>
            </a:pathLst>
          </a:custGeom>
          <a:solidFill>
            <a:srgbClr val="EBEAEA"/>
          </a:solidFill>
          <a:ln>
            <a:noFill/>
          </a:ln>
        </p:spPr>
      </p:sp>
      <p:sp>
        <p:nvSpPr>
          <p:cNvPr id="123" name="Google Shape;123;p3"/>
          <p:cNvSpPr txBox="1"/>
          <p:nvPr/>
        </p:nvSpPr>
        <p:spPr>
          <a:xfrm>
            <a:off x="3754581" y="4355521"/>
            <a:ext cx="10848109" cy="310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　　先將原始資料集進行</a:t>
            </a:r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UTF-8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Ubuntu"/>
                <a:sym typeface="Ubuntu"/>
              </a:rPr>
              <a:t>編碼轉換，再進行資料前處理，過濾不需要的資訊和選取重要的資訊。將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整理好的資料透過</a:t>
            </a:r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Tableau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可視化工具進行展示，最後將分析後的結果進行統整。</a:t>
            </a:r>
            <a:endParaRPr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3534946" y="1778809"/>
            <a:ext cx="11218200" cy="2006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 algn="ctr">
              <a:lnSpc>
                <a:spcPct val="163000"/>
              </a:lnSpc>
            </a:pPr>
            <a:r>
              <a:rPr lang="en-US" sz="8000" b="1" dirty="0">
                <a:solidFill>
                  <a:srgbClr val="4EBC9D"/>
                </a:solidFill>
                <a:latin typeface="激燃體 1.3 Black" panose="020B0A00000000000000" pitchFamily="34" charset="-120"/>
                <a:ea typeface="激燃體 1.3 Black" panose="020B0A00000000000000" pitchFamily="34" charset="-120"/>
                <a:cs typeface="Ubuntu"/>
                <a:sym typeface="Ubuntu"/>
              </a:rPr>
              <a:t>Experiments</a:t>
            </a: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4">
            <a:alphaModFix/>
          </a:blip>
          <a:srcRect l="25004" t="48156" r="36849" b="30707"/>
          <a:stretch/>
        </p:blipFill>
        <p:spPr>
          <a:xfrm>
            <a:off x="1708073" y="8312191"/>
            <a:ext cx="4048200" cy="12617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4600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1329</Words>
  <Application>Microsoft Office PowerPoint</Application>
  <PresentationFormat>自訂</PresentationFormat>
  <Paragraphs>103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激燃體 1.3 Black</vt:lpstr>
      <vt:lpstr>Arial</vt:lpstr>
      <vt:lpstr>Calibri</vt:lpstr>
      <vt:lpstr>Ubuntu</vt:lpstr>
      <vt:lpstr>jf open 粉圓 1.1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lab1323</dc:creator>
  <cp:lastModifiedBy>lab1323</cp:lastModifiedBy>
  <cp:revision>78</cp:revision>
  <dcterms:created xsi:type="dcterms:W3CDTF">2006-08-16T00:00:00Z</dcterms:created>
  <dcterms:modified xsi:type="dcterms:W3CDTF">2023-06-12T05:14:35Z</dcterms:modified>
</cp:coreProperties>
</file>